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4"/>
  </p:notesMasterIdLst>
  <p:sldIdLst>
    <p:sldId id="277" r:id="rId2"/>
    <p:sldId id="28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F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>
      <p:cViewPr varScale="1">
        <p:scale>
          <a:sx n="87" d="100"/>
          <a:sy n="87" d="100"/>
        </p:scale>
        <p:origin x="105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FF7F09-967F-49B3-8ED3-CF63C9984DC2}" type="doc">
      <dgm:prSet loTypeId="urn:microsoft.com/office/officeart/2005/8/layout/vList3#10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ZA"/>
        </a:p>
      </dgm:t>
    </dgm:pt>
    <dgm:pt modelId="{26FF091F-93F7-4EE6-9554-907C4FC4405A}">
      <dgm:prSet custT="1"/>
      <dgm:spPr/>
      <dgm:t>
        <a:bodyPr/>
        <a:lstStyle/>
        <a:p>
          <a:pPr rtl="0"/>
          <a:r>
            <a:rPr lang="en-ZA" sz="3000" b="1" i="1" dirty="0" smtClean="0"/>
            <a:t>Environmental Assessment Process</a:t>
          </a:r>
          <a:endParaRPr lang="en-ZA" sz="3000" dirty="0">
            <a:solidFill>
              <a:srgbClr val="002060"/>
            </a:solidFill>
          </a:endParaRPr>
        </a:p>
      </dgm:t>
    </dgm:pt>
    <dgm:pt modelId="{93E4B69B-CAB1-445B-A455-A94F259D12EC}" type="parTrans" cxnId="{D119CAF6-7061-453C-906E-92098A318F9F}">
      <dgm:prSet/>
      <dgm:spPr/>
      <dgm:t>
        <a:bodyPr/>
        <a:lstStyle/>
        <a:p>
          <a:endParaRPr lang="en-ZA"/>
        </a:p>
      </dgm:t>
    </dgm:pt>
    <dgm:pt modelId="{04423ACC-C982-4A73-B9DC-4A2CA00E4C9E}" type="sibTrans" cxnId="{D119CAF6-7061-453C-906E-92098A318F9F}">
      <dgm:prSet/>
      <dgm:spPr/>
      <dgm:t>
        <a:bodyPr/>
        <a:lstStyle/>
        <a:p>
          <a:endParaRPr lang="en-ZA"/>
        </a:p>
      </dgm:t>
    </dgm:pt>
    <dgm:pt modelId="{2AF24C6A-8EF5-4862-8411-2B23F1C870DD}" type="pres">
      <dgm:prSet presAssocID="{3DFF7F09-967F-49B3-8ED3-CF63C9984DC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F70A9072-E623-4F71-ACD7-ED14008F02B8}" type="pres">
      <dgm:prSet presAssocID="{26FF091F-93F7-4EE6-9554-907C4FC4405A}" presName="composite" presStyleCnt="0"/>
      <dgm:spPr/>
      <dgm:t>
        <a:bodyPr/>
        <a:lstStyle/>
        <a:p>
          <a:endParaRPr lang="en-AU"/>
        </a:p>
      </dgm:t>
    </dgm:pt>
    <dgm:pt modelId="{4D70BA81-432D-4FB1-AD36-9F8D1208799A}" type="pres">
      <dgm:prSet presAssocID="{26FF091F-93F7-4EE6-9554-907C4FC4405A}" presName="imgShp" presStyleLbl="fgImgPlace1" presStyleIdx="0" presStyleCnt="1" custLinFactX="-1245" custLinFactNeighborX="-100000" custLinFactNeighborY="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ZA"/>
        </a:p>
      </dgm:t>
    </dgm:pt>
    <dgm:pt modelId="{4634C4B5-075C-45C2-94AB-65F46F440492}" type="pres">
      <dgm:prSet presAssocID="{26FF091F-93F7-4EE6-9554-907C4FC4405A}" presName="txShp" presStyleLbl="node1" presStyleIdx="0" presStyleCnt="1" custScaleX="139823" custScaleY="100098" custLinFactY="-67812" custLinFactNeighborX="2768" custLinFactNeighborY="-10000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2654237D-B5AF-450A-8249-F94D8185C052}" type="presOf" srcId="{3DFF7F09-967F-49B3-8ED3-CF63C9984DC2}" destId="{2AF24C6A-8EF5-4862-8411-2B23F1C870DD}" srcOrd="0" destOrd="0" presId="urn:microsoft.com/office/officeart/2005/8/layout/vList3#10"/>
    <dgm:cxn modelId="{4BF3D0CE-62AB-4F48-852A-BB9760F2F86C}" type="presOf" srcId="{26FF091F-93F7-4EE6-9554-907C4FC4405A}" destId="{4634C4B5-075C-45C2-94AB-65F46F440492}" srcOrd="0" destOrd="0" presId="urn:microsoft.com/office/officeart/2005/8/layout/vList3#10"/>
    <dgm:cxn modelId="{D119CAF6-7061-453C-906E-92098A318F9F}" srcId="{3DFF7F09-967F-49B3-8ED3-CF63C9984DC2}" destId="{26FF091F-93F7-4EE6-9554-907C4FC4405A}" srcOrd="0" destOrd="0" parTransId="{93E4B69B-CAB1-445B-A455-A94F259D12EC}" sibTransId="{04423ACC-C982-4A73-B9DC-4A2CA00E4C9E}"/>
    <dgm:cxn modelId="{7FD45702-4960-4931-BAE0-38EA118FD4DD}" type="presParOf" srcId="{2AF24C6A-8EF5-4862-8411-2B23F1C870DD}" destId="{F70A9072-E623-4F71-ACD7-ED14008F02B8}" srcOrd="0" destOrd="0" presId="urn:microsoft.com/office/officeart/2005/8/layout/vList3#10"/>
    <dgm:cxn modelId="{4878679A-728E-4A00-B3B7-03322A8356C6}" type="presParOf" srcId="{F70A9072-E623-4F71-ACD7-ED14008F02B8}" destId="{4D70BA81-432D-4FB1-AD36-9F8D1208799A}" srcOrd="0" destOrd="0" presId="urn:microsoft.com/office/officeart/2005/8/layout/vList3#10"/>
    <dgm:cxn modelId="{D1C0076B-03A9-43EE-A62D-28404214A361}" type="presParOf" srcId="{F70A9072-E623-4F71-ACD7-ED14008F02B8}" destId="{4634C4B5-075C-45C2-94AB-65F46F440492}" srcOrd="1" destOrd="0" presId="urn:microsoft.com/office/officeart/2005/8/layout/vList3#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FF7F09-967F-49B3-8ED3-CF63C9984DC2}" type="doc">
      <dgm:prSet loTypeId="urn:microsoft.com/office/officeart/2005/8/layout/vList3#10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ZA"/>
        </a:p>
      </dgm:t>
    </dgm:pt>
    <dgm:pt modelId="{26FF091F-93F7-4EE6-9554-907C4FC4405A}">
      <dgm:prSet custT="1"/>
      <dgm:spPr/>
      <dgm:t>
        <a:bodyPr/>
        <a:lstStyle/>
        <a:p>
          <a:pPr rtl="0"/>
          <a:r>
            <a:rPr lang="en-ZA" sz="3000" b="1" i="1" dirty="0" smtClean="0"/>
            <a:t>Environmental Assessment Process</a:t>
          </a:r>
          <a:endParaRPr lang="en-ZA" sz="3000" dirty="0">
            <a:solidFill>
              <a:srgbClr val="002060"/>
            </a:solidFill>
          </a:endParaRPr>
        </a:p>
      </dgm:t>
    </dgm:pt>
    <dgm:pt modelId="{93E4B69B-CAB1-445B-A455-A94F259D12EC}" type="parTrans" cxnId="{D119CAF6-7061-453C-906E-92098A318F9F}">
      <dgm:prSet/>
      <dgm:spPr/>
      <dgm:t>
        <a:bodyPr/>
        <a:lstStyle/>
        <a:p>
          <a:endParaRPr lang="en-ZA"/>
        </a:p>
      </dgm:t>
    </dgm:pt>
    <dgm:pt modelId="{04423ACC-C982-4A73-B9DC-4A2CA00E4C9E}" type="sibTrans" cxnId="{D119CAF6-7061-453C-906E-92098A318F9F}">
      <dgm:prSet/>
      <dgm:spPr/>
      <dgm:t>
        <a:bodyPr/>
        <a:lstStyle/>
        <a:p>
          <a:endParaRPr lang="en-ZA"/>
        </a:p>
      </dgm:t>
    </dgm:pt>
    <dgm:pt modelId="{2AF24C6A-8EF5-4862-8411-2B23F1C870DD}" type="pres">
      <dgm:prSet presAssocID="{3DFF7F09-967F-49B3-8ED3-CF63C9984DC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F70A9072-E623-4F71-ACD7-ED14008F02B8}" type="pres">
      <dgm:prSet presAssocID="{26FF091F-93F7-4EE6-9554-907C4FC4405A}" presName="composite" presStyleCnt="0"/>
      <dgm:spPr/>
      <dgm:t>
        <a:bodyPr/>
        <a:lstStyle/>
        <a:p>
          <a:endParaRPr lang="en-AU"/>
        </a:p>
      </dgm:t>
    </dgm:pt>
    <dgm:pt modelId="{4D70BA81-432D-4FB1-AD36-9F8D1208799A}" type="pres">
      <dgm:prSet presAssocID="{26FF091F-93F7-4EE6-9554-907C4FC4405A}" presName="imgShp" presStyleLbl="fgImgPlace1" presStyleIdx="0" presStyleCnt="1" custLinFactX="-1245" custLinFactNeighborX="-100000" custLinFactNeighborY="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ZA"/>
        </a:p>
      </dgm:t>
    </dgm:pt>
    <dgm:pt modelId="{4634C4B5-075C-45C2-94AB-65F46F440492}" type="pres">
      <dgm:prSet presAssocID="{26FF091F-93F7-4EE6-9554-907C4FC4405A}" presName="txShp" presStyleLbl="node1" presStyleIdx="0" presStyleCnt="1" custScaleX="139823" custScaleY="100098" custLinFactY="-67812" custLinFactNeighborX="2768" custLinFactNeighborY="-10000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CEC8D501-03B4-4178-B581-6521EABFF6DF}" type="presOf" srcId="{3DFF7F09-967F-49B3-8ED3-CF63C9984DC2}" destId="{2AF24C6A-8EF5-4862-8411-2B23F1C870DD}" srcOrd="0" destOrd="0" presId="urn:microsoft.com/office/officeart/2005/8/layout/vList3#10"/>
    <dgm:cxn modelId="{D119CAF6-7061-453C-906E-92098A318F9F}" srcId="{3DFF7F09-967F-49B3-8ED3-CF63C9984DC2}" destId="{26FF091F-93F7-4EE6-9554-907C4FC4405A}" srcOrd="0" destOrd="0" parTransId="{93E4B69B-CAB1-445B-A455-A94F259D12EC}" sibTransId="{04423ACC-C982-4A73-B9DC-4A2CA00E4C9E}"/>
    <dgm:cxn modelId="{6EACE323-123D-47D6-AD20-A0CA4473DA6D}" type="presOf" srcId="{26FF091F-93F7-4EE6-9554-907C4FC4405A}" destId="{4634C4B5-075C-45C2-94AB-65F46F440492}" srcOrd="0" destOrd="0" presId="urn:microsoft.com/office/officeart/2005/8/layout/vList3#10"/>
    <dgm:cxn modelId="{471ECA97-318D-4B4B-B617-B8507BBDC969}" type="presParOf" srcId="{2AF24C6A-8EF5-4862-8411-2B23F1C870DD}" destId="{F70A9072-E623-4F71-ACD7-ED14008F02B8}" srcOrd="0" destOrd="0" presId="urn:microsoft.com/office/officeart/2005/8/layout/vList3#10"/>
    <dgm:cxn modelId="{66F05C43-2516-4CB5-AC98-FEE98DF9ABD6}" type="presParOf" srcId="{F70A9072-E623-4F71-ACD7-ED14008F02B8}" destId="{4D70BA81-432D-4FB1-AD36-9F8D1208799A}" srcOrd="0" destOrd="0" presId="urn:microsoft.com/office/officeart/2005/8/layout/vList3#10"/>
    <dgm:cxn modelId="{C3D5751F-DC57-4151-B60B-6B3AFD64E023}" type="presParOf" srcId="{F70A9072-E623-4F71-ACD7-ED14008F02B8}" destId="{4634C4B5-075C-45C2-94AB-65F46F440492}" srcOrd="1" destOrd="0" presId="urn:microsoft.com/office/officeart/2005/8/layout/vList3#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4C4B5-075C-45C2-94AB-65F46F440492}">
      <dsp:nvSpPr>
        <dsp:cNvPr id="0" name=""/>
        <dsp:cNvSpPr/>
      </dsp:nvSpPr>
      <dsp:spPr>
        <a:xfrm rot="10800000">
          <a:off x="475182" y="0"/>
          <a:ext cx="8259275" cy="90568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989" tIns="114300" rIns="21336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000" b="1" i="1" kern="1200" dirty="0" smtClean="0"/>
            <a:t>Environmental Assessment Process</a:t>
          </a:r>
          <a:endParaRPr lang="en-ZA" sz="3000" kern="1200" dirty="0">
            <a:solidFill>
              <a:srgbClr val="002060"/>
            </a:solidFill>
          </a:endParaRPr>
        </a:p>
      </dsp:txBody>
      <dsp:txXfrm rot="10800000">
        <a:off x="701602" y="0"/>
        <a:ext cx="8032855" cy="905681"/>
      </dsp:txXfrm>
    </dsp:sp>
    <dsp:sp modelId="{4D70BA81-432D-4FB1-AD36-9F8D1208799A}">
      <dsp:nvSpPr>
        <dsp:cNvPr id="0" name=""/>
        <dsp:cNvSpPr/>
      </dsp:nvSpPr>
      <dsp:spPr>
        <a:xfrm>
          <a:off x="119384" y="885"/>
          <a:ext cx="904794" cy="90479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0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0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CD4A9-2A81-4365-9C44-AF53ABF68AE6}" type="datetimeFigureOut">
              <a:rPr lang="en-AU" smtClean="0"/>
              <a:t>30/03/2016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34F29-46E5-4E6A-921A-5BA5503948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5337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63F0-51E6-4334-9D9F-42CBE3F573A3}" type="datetimeFigureOut">
              <a:rPr lang="en-US" smtClean="0"/>
              <a:pPr/>
              <a:t>3/30/2016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CA91796-9CFC-4B6B-8721-DB1F330A649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36504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63F0-51E6-4334-9D9F-42CBE3F573A3}" type="datetimeFigureOut">
              <a:rPr lang="en-US" smtClean="0"/>
              <a:pPr/>
              <a:t>3/30/2016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CA91796-9CFC-4B6B-8721-DB1F330A649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22628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63F0-51E6-4334-9D9F-42CBE3F573A3}" type="datetimeFigureOut">
              <a:rPr lang="en-US" smtClean="0"/>
              <a:pPr/>
              <a:t>3/30/2016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CA91796-9CFC-4B6B-8721-DB1F330A6499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3764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63F0-51E6-4334-9D9F-42CBE3F573A3}" type="datetimeFigureOut">
              <a:rPr lang="en-US" smtClean="0"/>
              <a:pPr/>
              <a:t>3/30/2016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CA91796-9CFC-4B6B-8721-DB1F330A649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57806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63F0-51E6-4334-9D9F-42CBE3F573A3}" type="datetimeFigureOut">
              <a:rPr lang="en-US" smtClean="0"/>
              <a:pPr/>
              <a:t>3/30/2016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CA91796-9CFC-4B6B-8721-DB1F330A6499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2620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63F0-51E6-4334-9D9F-42CBE3F573A3}" type="datetimeFigureOut">
              <a:rPr lang="en-US" smtClean="0"/>
              <a:pPr/>
              <a:t>3/30/2016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CA91796-9CFC-4B6B-8721-DB1F330A649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70991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63F0-51E6-4334-9D9F-42CBE3F573A3}" type="datetimeFigureOut">
              <a:rPr lang="en-US" smtClean="0"/>
              <a:pPr/>
              <a:t>3/30/2016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1796-9CFC-4B6B-8721-DB1F330A649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1860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63F0-51E6-4334-9D9F-42CBE3F573A3}" type="datetimeFigureOut">
              <a:rPr lang="en-US" smtClean="0"/>
              <a:pPr/>
              <a:t>3/30/2016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1796-9CFC-4B6B-8721-DB1F330A649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9412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63F0-51E6-4334-9D9F-42CBE3F573A3}" type="datetimeFigureOut">
              <a:rPr lang="en-US" smtClean="0"/>
              <a:pPr/>
              <a:t>3/30/2016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1796-9CFC-4B6B-8721-DB1F330A649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98057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63F0-51E6-4334-9D9F-42CBE3F573A3}" type="datetimeFigureOut">
              <a:rPr lang="en-US" smtClean="0"/>
              <a:pPr/>
              <a:t>3/30/2016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CA91796-9CFC-4B6B-8721-DB1F330A649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6389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63F0-51E6-4334-9D9F-42CBE3F573A3}" type="datetimeFigureOut">
              <a:rPr lang="en-US" smtClean="0"/>
              <a:pPr/>
              <a:t>3/30/2016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CA91796-9CFC-4B6B-8721-DB1F330A649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92828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63F0-51E6-4334-9D9F-42CBE3F573A3}" type="datetimeFigureOut">
              <a:rPr lang="en-US" smtClean="0"/>
              <a:pPr/>
              <a:t>3/30/2016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CA91796-9CFC-4B6B-8721-DB1F330A649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92485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63F0-51E6-4334-9D9F-42CBE3F573A3}" type="datetimeFigureOut">
              <a:rPr lang="en-US" smtClean="0"/>
              <a:pPr/>
              <a:t>3/30/2016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1796-9CFC-4B6B-8721-DB1F330A649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17270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63F0-51E6-4334-9D9F-42CBE3F573A3}" type="datetimeFigureOut">
              <a:rPr lang="en-US" smtClean="0"/>
              <a:pPr/>
              <a:t>3/30/2016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1796-9CFC-4B6B-8721-DB1F330A649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5436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63F0-51E6-4334-9D9F-42CBE3F573A3}" type="datetimeFigureOut">
              <a:rPr lang="en-US" smtClean="0"/>
              <a:pPr/>
              <a:t>3/30/2016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1796-9CFC-4B6B-8721-DB1F330A649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46727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63F0-51E6-4334-9D9F-42CBE3F573A3}" type="datetimeFigureOut">
              <a:rPr lang="en-US" smtClean="0"/>
              <a:pPr/>
              <a:t>3/30/2016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CA91796-9CFC-4B6B-8721-DB1F330A649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5784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58000">
              <a:schemeClr val="accent5">
                <a:lumMod val="0"/>
                <a:lumOff val="100000"/>
                <a:alpha val="93000"/>
              </a:schemeClr>
            </a:gs>
            <a:gs pos="100000">
              <a:schemeClr val="accent5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063F0-51E6-4334-9D9F-42CBE3F573A3}" type="datetimeFigureOut">
              <a:rPr lang="en-US" smtClean="0"/>
              <a:pPr/>
              <a:t>3/30/2016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A91796-9CFC-4B6B-8721-DB1F330A649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714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08337684"/>
              </p:ext>
            </p:extLst>
          </p:nvPr>
        </p:nvGraphicFramePr>
        <p:xfrm>
          <a:off x="261368" y="78253"/>
          <a:ext cx="8882632" cy="906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1" name="Group 40"/>
          <p:cNvGrpSpPr/>
          <p:nvPr/>
        </p:nvGrpSpPr>
        <p:grpSpPr>
          <a:xfrm>
            <a:off x="971600" y="1159133"/>
            <a:ext cx="7947755" cy="4880158"/>
            <a:chOff x="971600" y="1159133"/>
            <a:chExt cx="7947755" cy="4880158"/>
          </a:xfrm>
        </p:grpSpPr>
        <p:sp>
          <p:nvSpPr>
            <p:cNvPr id="6" name="TextBox 5"/>
            <p:cNvSpPr txBox="1"/>
            <p:nvPr/>
          </p:nvSpPr>
          <p:spPr>
            <a:xfrm>
              <a:off x="2051720" y="1159133"/>
              <a:ext cx="1728192" cy="52322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>
                  <a:shade val="60000"/>
                  <a:hueOff val="0"/>
                  <a:satOff val="0"/>
                  <a:lumOff val="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ZA" sz="1400" b="1" dirty="0" smtClean="0"/>
                <a:t>1. Submission of Project</a:t>
              </a:r>
              <a:endParaRPr lang="en-ZA" sz="1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01816" y="1313021"/>
              <a:ext cx="1962472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>
                  <a:shade val="60000"/>
                  <a:hueOff val="0"/>
                  <a:satOff val="0"/>
                  <a:lumOff val="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ZA" sz="1400" b="1" dirty="0"/>
                <a:t>2</a:t>
              </a:r>
              <a:r>
                <a:rPr lang="en-ZA" sz="1400" b="1" dirty="0" smtClean="0"/>
                <a:t>. REGISTRATION</a:t>
              </a:r>
              <a:endParaRPr lang="en-ZA" sz="1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50239" y="1942762"/>
              <a:ext cx="5472608" cy="95410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>
                  <a:shade val="60000"/>
                  <a:hueOff val="0"/>
                  <a:satOff val="0"/>
                  <a:lumOff val="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ZA" sz="1400" b="1" dirty="0" smtClean="0"/>
                <a:t>3. DEVELOP PROPOSAL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ZA" sz="1400" b="1" i="1" dirty="0" smtClean="0"/>
                <a:t>Notify Interested &amp; Affected  parties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ZA" sz="1400" b="1" i="1" dirty="0" smtClean="0"/>
                <a:t>Establish Policy, Legal &amp; Administrative requirements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ZA" sz="1400" b="1" i="1" dirty="0" smtClean="0"/>
                <a:t>Consult relevant ministries/ interested &amp; affected parties</a:t>
              </a:r>
              <a:endParaRPr lang="en-ZA" sz="1400" b="1" i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81594" y="3218834"/>
              <a:ext cx="3312368" cy="73866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1">
                  <a:shade val="60000"/>
                  <a:hueOff val="0"/>
                  <a:satOff val="0"/>
                  <a:lumOff val="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ZA" sz="1400" b="1" dirty="0" smtClean="0"/>
                <a:t>4. </a:t>
              </a:r>
              <a:r>
                <a:rPr lang="en-ZA" sz="1400" b="1" dirty="0"/>
                <a:t>CLASSIFICATION OF PROPOSAL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ZA" sz="1400" b="1" i="1" dirty="0" smtClean="0"/>
                <a:t>Objectives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ZA" sz="1400" b="1" i="1" dirty="0" smtClean="0"/>
                <a:t>Terms of Reference</a:t>
              </a:r>
              <a:endParaRPr lang="en-ZA" sz="1400" b="1" i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68568" y="4151468"/>
              <a:ext cx="2650787" cy="3077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>
                  <a:shade val="60000"/>
                  <a:hueOff val="0"/>
                  <a:satOff val="0"/>
                  <a:lumOff val="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ZA" sz="1400" b="1" dirty="0" smtClean="0"/>
                <a:t>6. NO FORMAL ASSESSMENT</a:t>
              </a:r>
              <a:endParaRPr lang="en-ZA" sz="1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71600" y="4149661"/>
              <a:ext cx="3024336" cy="116955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>
                  <a:shade val="60000"/>
                  <a:hueOff val="0"/>
                  <a:satOff val="0"/>
                  <a:lumOff val="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ZA" sz="1400" b="1" dirty="0" smtClean="0"/>
                <a:t>5. ENVIRONMENTAL ASSESSMENT</a:t>
              </a:r>
              <a:endParaRPr lang="en-ZA" sz="1400" b="1" dirty="0"/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ZA" sz="1400" b="1" i="1" dirty="0" smtClean="0"/>
                <a:t>Scoping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ZA" sz="1400" b="1" i="1" dirty="0" smtClean="0"/>
                <a:t>Investigation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ZA" sz="1400" b="1" i="1" dirty="0" smtClean="0"/>
                <a:t>Revise Proposal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ZA" sz="1400" b="1" i="1" dirty="0" smtClean="0"/>
                <a:t>Report</a:t>
              </a:r>
              <a:endParaRPr lang="en-ZA" sz="1400" b="1" i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0" y="5085184"/>
              <a:ext cx="1514543" cy="954107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>
                  <a:shade val="60000"/>
                  <a:hueOff val="0"/>
                  <a:satOff val="0"/>
                  <a:lumOff val="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ZA" sz="1400" b="1" dirty="0" smtClean="0"/>
                <a:t>7. REVIEW</a:t>
              </a:r>
              <a:endParaRPr lang="en-ZA" sz="1400" b="1" dirty="0"/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ZA" sz="1400" b="1" i="1" dirty="0" smtClean="0"/>
                <a:t>Authority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ZA" sz="1400" b="1" i="1" dirty="0" smtClean="0"/>
                <a:t>Specialist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ZA" sz="1400" b="1" i="1" dirty="0" smtClean="0"/>
                <a:t>Public</a:t>
              </a:r>
              <a:endParaRPr lang="en-ZA" sz="1400" b="1" i="1" dirty="0"/>
            </a:p>
          </p:txBody>
        </p:sp>
        <p:cxnSp>
          <p:nvCxnSpPr>
            <p:cNvPr id="17" name="Straight Arrow Connector 16"/>
            <p:cNvCxnSpPr>
              <a:stCxn id="6" idx="3"/>
            </p:cNvCxnSpPr>
            <p:nvPr/>
          </p:nvCxnSpPr>
          <p:spPr>
            <a:xfrm>
              <a:off x="3779912" y="1420743"/>
              <a:ext cx="1421904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2"/>
            </p:cNvCxnSpPr>
            <p:nvPr/>
          </p:nvCxnSpPr>
          <p:spPr>
            <a:xfrm>
              <a:off x="6183052" y="1620798"/>
              <a:ext cx="0" cy="32196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6183052" y="2896869"/>
              <a:ext cx="0" cy="32196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2" idx="3"/>
            </p:cNvCxnSpPr>
            <p:nvPr/>
          </p:nvCxnSpPr>
          <p:spPr>
            <a:xfrm>
              <a:off x="7593962" y="3588166"/>
              <a:ext cx="722454" cy="561495"/>
            </a:xfrm>
            <a:prstGeom prst="bentConnector3">
              <a:avLst>
                <a:gd name="adj1" fmla="val 100002"/>
              </a:avLst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2" idx="1"/>
            </p:cNvCxnSpPr>
            <p:nvPr/>
          </p:nvCxnSpPr>
          <p:spPr>
            <a:xfrm rot="10800000" flipV="1">
              <a:off x="2195736" y="3588165"/>
              <a:ext cx="2085858" cy="561495"/>
            </a:xfrm>
            <a:prstGeom prst="bentConnector3">
              <a:avLst>
                <a:gd name="adj1" fmla="val 99791"/>
              </a:avLst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4" idx="2"/>
              <a:endCxn id="15" idx="1"/>
            </p:cNvCxnSpPr>
            <p:nvPr/>
          </p:nvCxnSpPr>
          <p:spPr>
            <a:xfrm rot="16200000" flipH="1">
              <a:off x="3406371" y="4396609"/>
              <a:ext cx="243026" cy="2088232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endCxn id="15" idx="3"/>
            </p:cNvCxnSpPr>
            <p:nvPr/>
          </p:nvCxnSpPr>
          <p:spPr>
            <a:xfrm rot="10800000" flipV="1">
              <a:off x="6086543" y="4479596"/>
              <a:ext cx="2234266" cy="1082642"/>
            </a:xfrm>
            <a:prstGeom prst="bentConnector3">
              <a:avLst>
                <a:gd name="adj1" fmla="val -526"/>
              </a:avLst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10800000">
              <a:off x="1619672" y="5319213"/>
              <a:ext cx="2952328" cy="558061"/>
            </a:xfrm>
            <a:prstGeom prst="bentConnector3">
              <a:avLst>
                <a:gd name="adj1" fmla="val 100091"/>
              </a:avLst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6618089" y="5854690"/>
            <a:ext cx="2411167" cy="954107"/>
          </a:xfrm>
          <a:prstGeom prst="rect">
            <a:avLst/>
          </a:prstGeom>
          <a:noFill/>
          <a:ln>
            <a:solidFill>
              <a:schemeClr val="accent1">
                <a:shade val="60000"/>
                <a:hueOff val="0"/>
                <a:satOff val="0"/>
                <a:lumOff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z="1400" b="1" dirty="0" smtClean="0"/>
              <a:t>KEY</a:t>
            </a:r>
            <a:endParaRPr lang="en-ZA" sz="14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1400" b="1" i="1" dirty="0" smtClean="0"/>
              <a:t>Required steps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ZA" sz="1400" b="1" i="1" dirty="0" smtClean="0"/>
              <a:t>Possible steps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1400" b="1" i="1" dirty="0" smtClean="0"/>
              <a:t>Recommended steps</a:t>
            </a:r>
            <a:endParaRPr lang="en-ZA" sz="14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7572498" y="3250040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No Significant impact</a:t>
            </a:r>
            <a:r>
              <a:rPr lang="en-ZA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endParaRPr lang="en-ZA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97133" y="3231332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Significant impact</a:t>
            </a:r>
            <a:r>
              <a:rPr lang="en-ZA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endParaRPr lang="en-ZA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1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55776">
              <a:srgbClr val="FFFFFF"/>
            </a:gs>
            <a:gs pos="70784">
              <a:srgbClr val="DAE2C3"/>
            </a:gs>
            <a:gs pos="56000">
              <a:schemeClr val="accent5">
                <a:lumMod val="0"/>
                <a:lumOff val="100000"/>
                <a:alpha val="93000"/>
              </a:schemeClr>
            </a:gs>
            <a:gs pos="100000">
              <a:schemeClr val="accent5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08337684"/>
              </p:ext>
            </p:extLst>
          </p:nvPr>
        </p:nvGraphicFramePr>
        <p:xfrm>
          <a:off x="261368" y="78253"/>
          <a:ext cx="8882632" cy="906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681199" y="1124744"/>
            <a:ext cx="1514543" cy="954107"/>
          </a:xfrm>
          <a:prstGeom prst="rect">
            <a:avLst/>
          </a:prstGeom>
          <a:solidFill>
            <a:srgbClr val="00B050"/>
          </a:solidFill>
          <a:ln>
            <a:solidFill>
              <a:schemeClr val="accent1">
                <a:shade val="60000"/>
                <a:hueOff val="0"/>
                <a:satOff val="0"/>
                <a:lumOff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z="1400" b="1" dirty="0" smtClean="0"/>
              <a:t>7. REVIEW</a:t>
            </a:r>
            <a:endParaRPr lang="en-ZA" sz="14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1400" b="1" i="1" dirty="0" smtClean="0"/>
              <a:t>Authority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ZA" sz="1400" b="1" i="1" dirty="0" smtClean="0"/>
              <a:t>Specialist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ZA" sz="1400" b="1" i="1" dirty="0" smtClean="0"/>
              <a:t>Public</a:t>
            </a:r>
            <a:endParaRPr lang="en-ZA" sz="1400" b="1" i="1" dirty="0"/>
          </a:p>
        </p:txBody>
      </p:sp>
      <p:grpSp>
        <p:nvGrpSpPr>
          <p:cNvPr id="47" name="Group 46"/>
          <p:cNvGrpSpPr/>
          <p:nvPr/>
        </p:nvGrpSpPr>
        <p:grpSpPr>
          <a:xfrm>
            <a:off x="1391697" y="1601798"/>
            <a:ext cx="7572791" cy="4995554"/>
            <a:chOff x="1391697" y="1601798"/>
            <a:chExt cx="7205333" cy="4766550"/>
          </a:xfrm>
        </p:grpSpPr>
        <p:sp>
          <p:nvSpPr>
            <p:cNvPr id="18" name="TextBox 17"/>
            <p:cNvSpPr txBox="1"/>
            <p:nvPr/>
          </p:nvSpPr>
          <p:spPr>
            <a:xfrm>
              <a:off x="1475656" y="2420888"/>
              <a:ext cx="2736304" cy="73866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ZA" sz="1400" b="1" dirty="0" smtClean="0"/>
                <a:t>8. CONDITION OF APPROVAL</a:t>
              </a:r>
              <a:endParaRPr lang="en-ZA" sz="1400" b="1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ZA" sz="1400" b="1" i="1" dirty="0" smtClean="0"/>
                <a:t>Management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ZA" sz="1400" b="1" i="1" dirty="0" smtClean="0"/>
                <a:t>Environmental contract</a:t>
              </a:r>
              <a:endParaRPr lang="en-ZA" sz="1400" b="1" i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75656" y="3653974"/>
              <a:ext cx="2736304" cy="30777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ZA" sz="1400" b="1" dirty="0" smtClean="0"/>
                <a:t>9. RECORD OF DECISION</a:t>
              </a:r>
              <a:endParaRPr lang="en-ZA" sz="14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58595" y="4456173"/>
              <a:ext cx="2736304" cy="30777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ZA" sz="1400" b="1" dirty="0" smtClean="0"/>
                <a:t>11. IMPLEMENT PROPOSAL</a:t>
              </a:r>
              <a:endParaRPr lang="en-ZA" sz="1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03648" y="5258372"/>
              <a:ext cx="2736304" cy="3077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ZA" sz="1400" b="1" dirty="0" smtClean="0"/>
                <a:t>12. MONITORING</a:t>
              </a:r>
              <a:endParaRPr lang="en-ZA" sz="14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91697" y="6060571"/>
              <a:ext cx="2736304" cy="307777"/>
            </a:xfrm>
            <a:prstGeom prst="rect">
              <a:avLst/>
            </a:prstGeom>
            <a:solidFill>
              <a:srgbClr val="2FFF8D"/>
            </a:solidFill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ZA" sz="1400" b="1" dirty="0" smtClean="0"/>
                <a:t>13. AUDITING</a:t>
              </a:r>
              <a:endParaRPr lang="en-ZA" sz="14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62407" y="3653974"/>
              <a:ext cx="1152128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ZA" sz="1400" b="1" dirty="0" smtClean="0"/>
                <a:t>10. APPEAL</a:t>
              </a:r>
              <a:endParaRPr lang="en-ZA" sz="14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588224" y="3653973"/>
              <a:ext cx="2008806" cy="30777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ZA" sz="1400" b="1" dirty="0" smtClean="0"/>
                <a:t>9. RECORD DECISION</a:t>
              </a:r>
              <a:endParaRPr lang="en-ZA" sz="1400" b="1" dirty="0"/>
            </a:p>
          </p:txBody>
        </p:sp>
        <p:cxnSp>
          <p:nvCxnSpPr>
            <p:cNvPr id="3" name="Straight Arrow Connector 2"/>
            <p:cNvCxnSpPr>
              <a:stCxn id="15" idx="1"/>
            </p:cNvCxnSpPr>
            <p:nvPr/>
          </p:nvCxnSpPr>
          <p:spPr>
            <a:xfrm rot="10800000" flipV="1">
              <a:off x="2771801" y="1601798"/>
              <a:ext cx="1909398" cy="819090"/>
            </a:xfrm>
            <a:prstGeom prst="bentConnector3">
              <a:avLst>
                <a:gd name="adj1" fmla="val 100197"/>
              </a:avLst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28" idx="0"/>
              <a:endCxn id="15" idx="2"/>
            </p:cNvCxnSpPr>
            <p:nvPr/>
          </p:nvCxnSpPr>
          <p:spPr>
            <a:xfrm flipV="1">
              <a:off x="5438471" y="2078851"/>
              <a:ext cx="0" cy="157512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30" idx="1"/>
            </p:cNvCxnSpPr>
            <p:nvPr/>
          </p:nvCxnSpPr>
          <p:spPr>
            <a:xfrm flipH="1" flipV="1">
              <a:off x="6014535" y="3807861"/>
              <a:ext cx="573689" cy="1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2" idx="3"/>
              <a:endCxn id="28" idx="1"/>
            </p:cNvCxnSpPr>
            <p:nvPr/>
          </p:nvCxnSpPr>
          <p:spPr>
            <a:xfrm>
              <a:off x="4211960" y="3807863"/>
              <a:ext cx="650447" cy="0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2784273" y="3159552"/>
              <a:ext cx="0" cy="494422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2759849" y="3961751"/>
              <a:ext cx="17061" cy="494422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>
              <a:off x="2747376" y="4763950"/>
              <a:ext cx="12473" cy="494422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15" idx="3"/>
              <a:endCxn id="30" idx="0"/>
            </p:cNvCxnSpPr>
            <p:nvPr/>
          </p:nvCxnSpPr>
          <p:spPr>
            <a:xfrm>
              <a:off x="5962633" y="1601798"/>
              <a:ext cx="1629994" cy="2052175"/>
            </a:xfrm>
            <a:prstGeom prst="bentConnector2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2735425" y="5566149"/>
              <a:ext cx="11951" cy="494422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6791833" y="5472437"/>
            <a:ext cx="1956631" cy="1169551"/>
          </a:xfrm>
          <a:prstGeom prst="rect">
            <a:avLst/>
          </a:prstGeom>
          <a:noFill/>
          <a:ln>
            <a:solidFill>
              <a:schemeClr val="accent1">
                <a:shade val="60000"/>
                <a:hueOff val="0"/>
                <a:satOff val="0"/>
                <a:lumOff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z="1400" b="1" dirty="0" smtClean="0"/>
              <a:t>KEY</a:t>
            </a:r>
            <a:endParaRPr lang="en-ZA" sz="14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1400" b="1" i="1" dirty="0" smtClean="0"/>
              <a:t>Required steps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ZA" sz="1400" b="1" i="1" dirty="0" smtClean="0"/>
              <a:t>Possible steps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1400" b="1" i="1" dirty="0" smtClean="0"/>
              <a:t>Recommended steps</a:t>
            </a:r>
            <a:endParaRPr lang="en-ZA" sz="1400" b="1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3028369" y="1540024"/>
            <a:ext cx="72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Approved</a:t>
            </a:r>
            <a:endParaRPr lang="en-ZA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43669" y="1579445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Not approved</a:t>
            </a:r>
            <a:endParaRPr lang="en-ZA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77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1191</TotalTime>
  <Words>125</Words>
  <Application>Microsoft Office PowerPoint</Application>
  <PresentationFormat>On-screen Show (4:3)</PresentationFormat>
  <Paragraphs>46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Arial Narrow</vt:lpstr>
      <vt:lpstr>Calibri</vt:lpstr>
      <vt:lpstr>Century Gothic</vt:lpstr>
      <vt:lpstr>Courier New</vt:lpstr>
      <vt:lpstr>Wingdings</vt:lpstr>
      <vt:lpstr>Wingdings 3</vt:lpstr>
      <vt:lpstr>Wisp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Management Act Act No. 7 of 2007</dc:title>
  <dc:creator>user</dc:creator>
  <cp:lastModifiedBy>damian nchindo</cp:lastModifiedBy>
  <cp:revision>79</cp:revision>
  <dcterms:created xsi:type="dcterms:W3CDTF">2011-11-23T16:43:47Z</dcterms:created>
  <dcterms:modified xsi:type="dcterms:W3CDTF">2016-03-30T08:45:39Z</dcterms:modified>
</cp:coreProperties>
</file>